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58.jpeg" ContentType="image/jpeg"/>
  <Override PartName="/ppt/media/image56.jpeg" ContentType="image/jpeg"/>
  <Override PartName="/ppt/media/image55.png" ContentType="image/png"/>
  <Override PartName="/ppt/media/image34.jpeg" ContentType="image/jpeg"/>
  <Override PartName="/ppt/media/image54.jpeg" ContentType="image/jpeg"/>
  <Override PartName="/ppt/media/image72.png" ContentType="image/png"/>
  <Override PartName="/ppt/media/image53.jpeg" ContentType="image/jpeg"/>
  <Override PartName="/ppt/media/image62.png" ContentType="image/png"/>
  <Override PartName="/ppt/media/image52.jpeg" ContentType="image/jpeg"/>
  <Override PartName="/ppt/media/image46.jpeg" ContentType="image/jpeg"/>
  <Override PartName="/ppt/media/image44.png" ContentType="image/png"/>
  <Override PartName="/ppt/media/image43.png" ContentType="image/png"/>
  <Override PartName="/ppt/media/image59.jpeg" ContentType="image/jpeg"/>
  <Override PartName="/ppt/media/image1.png" ContentType="image/png"/>
  <Override PartName="/ppt/media/image69.jpeg" ContentType="image/jpeg"/>
  <Override PartName="/ppt/media/image32.jpeg" ContentType="image/jpeg"/>
  <Override PartName="/ppt/media/image40.png" ContentType="image/png"/>
  <Override PartName="/ppt/media/image4.jpeg" ContentType="image/jpeg"/>
  <Override PartName="/ppt/media/image26.jpeg" ContentType="image/jpeg"/>
  <Override PartName="/ppt/media/image25.png" ContentType="image/png"/>
  <Override PartName="/ppt/media/image17.png" ContentType="image/png"/>
  <Override PartName="/ppt/media/image41.jpeg" ContentType="image/jpeg"/>
  <Override PartName="/ppt/media/image19.png" ContentType="image/png"/>
  <Override PartName="/ppt/media/image22.png" ContentType="image/png"/>
  <Override PartName="/ppt/media/image45.jpeg" ContentType="image/jpeg"/>
  <Override PartName="/ppt/media/image23.png" ContentType="image/png"/>
  <Override PartName="/ppt/media/image71.png" ContentType="image/png"/>
  <Override PartName="/ppt/media/image70.jpeg" ContentType="image/jpeg"/>
  <Override PartName="/ppt/media/image18.png" ContentType="image/png"/>
  <Override PartName="/ppt/media/image68.jpeg" ContentType="image/jpeg"/>
  <Override PartName="/ppt/media/image67.png" ContentType="image/png"/>
  <Override PartName="/ppt/media/image30.png" ContentType="image/png"/>
  <Override PartName="/ppt/media/image66.png" ContentType="image/png"/>
  <Override PartName="/ppt/media/image61.jpeg" ContentType="image/jpeg"/>
  <Override PartName="/ppt/media/image5.jpeg" ContentType="image/jpeg"/>
  <Override PartName="/ppt/media/image50.png" ContentType="image/png"/>
  <Override PartName="/ppt/media/image24.png" ContentType="image/png"/>
  <Override PartName="/ppt/media/image64.jpeg" ContentType="image/jpeg"/>
  <Override PartName="/ppt/media/image14.png" ContentType="image/png"/>
  <Override PartName="/ppt/media/image63.jpeg" ContentType="image/jpeg"/>
  <Override PartName="/ppt/media/image27.jpeg" ContentType="image/jpeg"/>
  <Override PartName="/ppt/media/image21.png" ContentType="image/png"/>
  <Override PartName="/ppt/media/image60.jpeg" ContentType="image/jpeg"/>
  <Override PartName="/ppt/media/image20.png" ContentType="image/png"/>
  <Override PartName="/ppt/media/image10.jpeg" ContentType="image/jpeg"/>
  <Override PartName="/ppt/media/image47.jpeg" ContentType="image/jpeg"/>
  <Override PartName="/ppt/media/image3.jpeg" ContentType="image/jpeg"/>
  <Override PartName="/ppt/media/image29.jpeg" ContentType="image/jpeg"/>
  <Override PartName="/ppt/media/image15.png" ContentType="image/png"/>
  <Override PartName="/ppt/media/image6.png" ContentType="image/png"/>
  <Override PartName="/ppt/media/image8.jpeg" ContentType="image/jpeg"/>
  <Override PartName="/ppt/media/image38.png" ContentType="image/png"/>
  <Override PartName="/ppt/media/image16.png" ContentType="image/png"/>
  <Override PartName="/ppt/media/image7.png" ContentType="image/png"/>
  <Override PartName="/ppt/media/image39.png" ContentType="image/png"/>
  <Override PartName="/ppt/media/image11.jpeg" ContentType="image/jpeg"/>
  <Override PartName="/ppt/media/image48.jpeg" ContentType="image/jpeg"/>
  <Override PartName="/ppt/media/image13.png" ContentType="image/png"/>
  <Override PartName="/ppt/media/image12.png" ContentType="image/png"/>
  <Override PartName="/ppt/media/image49.png" ContentType="image/png"/>
  <Override PartName="/ppt/media/image28.jpeg" ContentType="image/jpeg"/>
  <Override PartName="/ppt/media/image2.jpeg" ContentType="image/jpeg"/>
  <Override PartName="/ppt/media/image31.png" ContentType="image/png"/>
  <Override PartName="/ppt/media/image33.jpeg" ContentType="image/jpeg"/>
  <Override PartName="/ppt/media/image65.png" ContentType="image/png"/>
  <Override PartName="/ppt/media/image35.jpeg" ContentType="image/jpeg"/>
  <Override PartName="/ppt/media/image9.jpeg" ContentType="image/jpeg"/>
  <Override PartName="/ppt/media/image36.png" ContentType="image/png"/>
  <Override PartName="/ppt/media/image42.png" ContentType="image/png"/>
  <Override PartName="/ppt/media/image51.jpeg" ContentType="image/jpeg"/>
  <Override PartName="/ppt/media/image57.jpeg" ContentType="image/jpeg"/>
  <Override PartName="/ppt/media/image37.png" ContentType="image/png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_rels/notesSlide1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74" r:id="rId12"/>
    <p:sldMasterId id="2147483676" r:id="rId13"/>
    <p:sldMasterId id="2147483678" r:id="rId14"/>
    <p:sldMasterId id="2147483680" r:id="rId15"/>
    <p:sldMasterId id="2147483682" r:id="rId16"/>
    <p:sldMasterId id="2147483684" r:id="rId17"/>
  </p:sldMasterIdLst>
  <p:notesMasterIdLst>
    <p:notesMasterId r:id="rId18"/>
  </p:notes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notesMaster" Target="notesMasters/notesMaster1.xml"/><Relationship Id="rId19" Type="http://schemas.openxmlformats.org/officeDocument/2006/relationships/slide" Target="slides/slide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slide" Target="slides/slide18.xml"/><Relationship Id="rId37" Type="http://schemas.openxmlformats.org/officeDocument/2006/relationships/slide" Target="slides/slide19.xml"/><Relationship Id="rId38" Type="http://schemas.openxmlformats.org/officeDocument/2006/relationships/slide" Target="slides/slide20.xml"/><Relationship Id="rId39" Type="http://schemas.openxmlformats.org/officeDocument/2006/relationships/slide" Target="slides/slide21.xml"/><Relationship Id="rId40" Type="http://schemas.openxmlformats.org/officeDocument/2006/relationships/slide" Target="slides/slide22.xml"/><Relationship Id="rId41" Type="http://schemas.openxmlformats.org/officeDocument/2006/relationships/slide" Target="slides/slide23.xml"/><Relationship Id="rId42" Type="http://schemas.openxmlformats.org/officeDocument/2006/relationships/slide" Target="slides/slide24.xml"/><Relationship Id="rId43" Type="http://schemas.openxmlformats.org/officeDocument/2006/relationships/slide" Target="slides/slide25.xml"/><Relationship Id="rId4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Для перемещения страницы щёлкните мышью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dt" idx="3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ftr" idx="3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F340BDF-1D68-4C47-A9AB-4B58EA8CF0AC}" type="slidenum"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33F000D-9519-4CE8-87DC-18CE29A923ED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5D271F2-BC67-47A5-B112-2A6C32CB6F3D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4770024-3F9E-4A63-BEF9-ECEC50BCE555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A34F95-CB7B-4A1B-A034-9BF74491F7EB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5F75784-A334-4935-899C-59962731800E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25E3140-473D-43C3-AA3A-CAA724F02148}" type="slidenum">
              <a:rPr b="0" lang="en-US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538DEA-3CBB-4D76-8DD8-0C8FDD85DE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B172872-4FA0-46E0-8559-01C87E476D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894DCA3-3E72-464D-9E28-8EE1A7942E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7D59655-C399-4D27-AF75-17B6485C0F4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CD16BF41-ED0E-4D0A-B416-3FFE5EF0C86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8254DCEE-6378-44EE-A40B-91382DCF31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722160" y="2906640"/>
            <a:ext cx="379260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704840" y="2906640"/>
            <a:ext cx="379260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C73D237D-DD0C-486D-9788-1B219F8442E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C33478E6-2CAB-4242-8A35-F461B7728E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6080514-148E-42D9-91E9-BEBAA53246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B5D7E52-BABE-4988-BC50-FFFA047A56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5C09BD5-E5D3-45E8-9269-8C0CB89097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253E80E-051A-4F41-971C-0ED37DA595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722160" y="2906640"/>
            <a:ext cx="379260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704840" y="2906640"/>
            <a:ext cx="3792600" cy="149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F2E2CE4F-F36A-48AA-92D2-A9C9561902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C6CDD628-93D2-4778-B422-271D90534A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34EE0B99-D33C-4C52-BC39-79CB6FE3937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10D1D90-AD85-4DA3-ACE4-25E270BE1CE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30026387-6CBB-4B8A-9866-8A00DDC2039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2F29B5C-091B-45B6-ADF7-9207D16D08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7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8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9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20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21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2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7F7B645-7078-416C-B020-246519180DC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25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A90850-B93C-4E9B-BEDE-59576CF1DF9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6608E7B-1AAE-486B-A7CF-ED84F59AFA1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75520" y="45000"/>
            <a:ext cx="7333920" cy="1600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en-US" sz="3600" strike="noStrike" u="none">
                <a:solidFill>
                  <a:schemeClr val="dk1"/>
                </a:solidFill>
                <a:uFillTx/>
                <a:latin typeface="Trebuchet MS"/>
              </a:rPr>
              <a:t>Click to add title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74440" y="2652840"/>
            <a:ext cx="7335000" cy="3436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09728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3716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accent2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accent2">
                    <a:tint val="75000"/>
                  </a:schemeClr>
                </a:solidFill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7654680" y="6356520"/>
            <a:ext cx="120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accent3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A438C3-77E2-48C0-8C41-4AAFD10BD0DB}" type="slidenum">
              <a:rPr b="0" lang="en-US" sz="1200" strike="noStrike" u="none">
                <a:solidFill>
                  <a:schemeClr val="accent3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161960" y="457200"/>
            <a:ext cx="4457160" cy="1919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en-US" sz="3600" strike="noStrike" u="none">
                <a:solidFill>
                  <a:schemeClr val="dk1"/>
                </a:solidFill>
                <a:uFillTx/>
                <a:latin typeface="Trebuchet MS"/>
              </a:rPr>
              <a:t>Click to add title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17400" y="640080"/>
            <a:ext cx="3223080" cy="42973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8120"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685800"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914400"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1143000"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161960" y="2706480"/>
            <a:ext cx="4457520" cy="3382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134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46304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75520" y="76320"/>
            <a:ext cx="798228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en-US" sz="3600" strike="noStrike" u="none">
                <a:solidFill>
                  <a:schemeClr val="dk1"/>
                </a:solidFill>
                <a:uFillTx/>
                <a:latin typeface="Trebuchet MS"/>
              </a:rPr>
              <a:t>Click to add title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74440" y="2652840"/>
            <a:ext cx="4045680" cy="3436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134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488560" y="1447920"/>
            <a:ext cx="3160080" cy="42138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icon to add picture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75520" y="136440"/>
            <a:ext cx="7200720" cy="165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en-US" sz="3600" strike="noStrike" u="none">
                <a:solidFill>
                  <a:schemeClr val="dk1"/>
                </a:solidFill>
                <a:uFillTx/>
                <a:latin typeface="Trebuchet MS"/>
              </a:rPr>
              <a:t>Click to add title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8840" y="2178720"/>
            <a:ext cx="3497400" cy="333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134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75520" y="2178720"/>
            <a:ext cx="3497400" cy="333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134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75520" y="-299520"/>
            <a:ext cx="7200720" cy="15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en-US" sz="3600" strike="noStrike" u="none">
                <a:solidFill>
                  <a:schemeClr val="dk1"/>
                </a:solidFill>
                <a:uFillTx/>
                <a:latin typeface="Trebuchet MS"/>
              </a:rPr>
              <a:t>Click to add title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75520" y="2023920"/>
            <a:ext cx="3497400" cy="333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Click to add text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Second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567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850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113400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Trebuchet MS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70960" y="1321920"/>
            <a:ext cx="3160080" cy="42138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icon to add picture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87B873-D677-4798-B656-9CEE48F20E2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4000" strike="noStrike" u="none" cap="all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Образец текста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5A06D45-713F-4396-AB6C-320803CA2E8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6B9E33-3E6C-4667-AC79-D7C73B10A38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8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7DE588-5787-47C5-8B45-7E47BBE324F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E0683A-5DCD-46AA-9BB0-A0E6FBC9D34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97FEA4-C6FD-481C-A482-7F0D52477ED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0BCD85-B419-4BBB-9671-EFB2E351409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1"/>
                </a:solidFill>
                <a:uFillTx/>
                <a:latin typeface="Calibri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3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3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FE8991-0AF6-4467-84B7-EA98F7294C3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slideLayout" Target="../slideLayouts/slideLayout1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video" Target="file:///D:/&#1055;&#1080;&#1089;&#1072;&#1088;&#1077;&#1074;&#1072; 2021-2022/&#1052;&#1054;/2026-2027/&#1089;&#1077;&#1084;&#1080;&#1085;&#1072;&#1088;&#1099;/15.10.2026/VID_20261015_005654.mp4" TargetMode="External"/><Relationship Id="rId2" Type="http://schemas.microsoft.com/office/2007/relationships/media" Target="file:///D:/&#1055;&#1080;&#1089;&#1072;&#1088;&#1077;&#1074;&#1072; 2021-2022/&#1052;&#1054;/2026-2027/&#1089;&#1077;&#1084;&#1080;&#1085;&#1072;&#1088;&#1099;/15.10.2026/VID_20261015_005654.mp4" TargetMode="External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slideLayout" Target="../slideLayouts/slideLayout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hyperlink" Target="http://62.109.20.165/news/index.html" TargetMode="External"/><Relationship Id="rId3" Type="http://schemas.openxmlformats.org/officeDocument/2006/relationships/image" Target="../media/image50.png"/><Relationship Id="rId4" Type="http://schemas.openxmlformats.org/officeDocument/2006/relationships/slideLayout" Target="../slideLayouts/slideLayout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jpeg"/><Relationship Id="rId3" Type="http://schemas.openxmlformats.org/officeDocument/2006/relationships/slideLayout" Target="../slideLayouts/slideLayout1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image" Target="../media/image54.jpeg"/><Relationship Id="rId3" Type="http://schemas.openxmlformats.org/officeDocument/2006/relationships/image" Target="../media/image55.png"/><Relationship Id="rId4" Type="http://schemas.openxmlformats.org/officeDocument/2006/relationships/slideLayout" Target="../slideLayouts/slideLayout1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7" Type="http://schemas.openxmlformats.org/officeDocument/2006/relationships/image" Target="../media/image62.png"/><Relationship Id="rId8" Type="http://schemas.openxmlformats.org/officeDocument/2006/relationships/slideLayout" Target="../slideLayouts/slideLayout1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jpeg"/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slideLayout" Target="../slideLayouts/slideLayout1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jpeg"/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5" Type="http://schemas.openxmlformats.org/officeDocument/2006/relationships/image" Target="../media/image70.jpe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slideLayout" Target="../slideLayouts/slideLayout16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85880" y="78588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55000" lnSpcReduction="19999"/>
          </a:bodyPr>
          <a:p>
            <a:pPr indent="0" algn="ctr" defTabSz="914400">
              <a:lnSpc>
                <a:spcPct val="115000"/>
              </a:lnSpc>
              <a:spcAft>
                <a:spcPts val="1001"/>
              </a:spcAft>
              <a:buNone/>
            </a:pPr>
            <a:r>
              <a:rPr b="1" lang="ru-RU" sz="4000" strike="noStrike" u="none" cap="all">
                <a:solidFill>
                  <a:srgbClr val="002060"/>
                </a:solidFill>
                <a:uFillTx/>
                <a:latin typeface="Times New Roman"/>
                <a:ea typeface="Calibri"/>
              </a:rPr>
              <a:t>Душа руководителя и цифра: о создании канала образовательной организации</a:t>
            </a:r>
            <a:br>
              <a:rPr sz="2000"/>
            </a:br>
            <a:br>
              <a:rPr sz="4000"/>
            </a:br>
            <a:endParaRPr b="0" lang="ru-RU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214200" y="4857840"/>
            <a:ext cx="427788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Карпова Лариса Юрьевна, директор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Писарева Алена Петровна, заместитель директора по УВР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Щеглова Лариса Владимировна, учитель физики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98" name="Замещающее содержимое 4" descr=""/>
          <p:cNvPicPr/>
          <p:nvPr/>
        </p:nvPicPr>
        <p:blipFill>
          <a:blip r:embed="rId1"/>
          <a:stretch/>
        </p:blipFill>
        <p:spPr>
          <a:xfrm>
            <a:off x="4500720" y="3643200"/>
            <a:ext cx="4430520" cy="274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Прямоугольник 4"/>
          <p:cNvSpPr/>
          <p:nvPr/>
        </p:nvSpPr>
        <p:spPr>
          <a:xfrm>
            <a:off x="1785960" y="265320"/>
            <a:ext cx="5549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400"/>
              </a:spcBef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МАОУ «Гимназия города Юрги»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42960" y="214200"/>
            <a:ext cx="7772040" cy="92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002060"/>
                </a:solidFill>
                <a:uFillTx/>
                <a:latin typeface="Times New Roman"/>
              </a:rPr>
              <a:t>От закрытой крепости → </a:t>
            </a:r>
            <a:br>
              <a:rPr sz="2800"/>
            </a:br>
            <a:r>
              <a:rPr b="1" lang="ru-RU" sz="2800" strike="noStrike" u="none" cap="all">
                <a:solidFill>
                  <a:srgbClr val="002060"/>
                </a:solidFill>
                <a:uFillTx/>
                <a:latin typeface="Times New Roman"/>
              </a:rPr>
              <a:t>к живой экосистеме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785880" y="6093360"/>
            <a:ext cx="7772040" cy="47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«Школа должна быть открыта миру, как открыто окно — свету»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02" name="Picture 2" descr=""/>
          <p:cNvPicPr/>
          <p:nvPr/>
        </p:nvPicPr>
        <p:blipFill>
          <a:blip r:embed="rId1"/>
          <a:stretch/>
        </p:blipFill>
        <p:spPr>
          <a:xfrm>
            <a:off x="539640" y="1751760"/>
            <a:ext cx="2234880" cy="2988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Picture 3" descr=""/>
          <p:cNvPicPr/>
          <p:nvPr/>
        </p:nvPicPr>
        <p:blipFill>
          <a:blip r:embed="rId2"/>
          <a:stretch/>
        </p:blipFill>
        <p:spPr>
          <a:xfrm>
            <a:off x="4509360" y="1843200"/>
            <a:ext cx="4266720" cy="284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Штриховая стрелка вправо 5"/>
          <p:cNvSpPr/>
          <p:nvPr/>
        </p:nvSpPr>
        <p:spPr>
          <a:xfrm>
            <a:off x="3052800" y="3160080"/>
            <a:ext cx="1142640" cy="2138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5" name="Прямоугольник 3"/>
          <p:cNvSpPr/>
          <p:nvPr/>
        </p:nvSpPr>
        <p:spPr>
          <a:xfrm>
            <a:off x="3624480" y="5164200"/>
            <a:ext cx="310752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«Парадигма закрытой школы ушла в прошлое. Безвозвратно»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Прямоугольник 7"/>
          <p:cNvSpPr/>
          <p:nvPr/>
        </p:nvSpPr>
        <p:spPr>
          <a:xfrm>
            <a:off x="251640" y="1124640"/>
            <a:ext cx="3240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Школа вчера- закрытая система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Прямоугольник 9"/>
          <p:cNvSpPr/>
          <p:nvPr/>
        </p:nvSpPr>
        <p:spPr>
          <a:xfrm>
            <a:off x="4932000" y="1196640"/>
            <a:ext cx="3240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Школа сегодня - открытая экосистема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8" name="Picture 3" descr=""/>
          <p:cNvPicPr/>
          <p:nvPr/>
        </p:nvPicPr>
        <p:blipFill>
          <a:blip r:embed="rId3"/>
          <a:stretch/>
        </p:blipFill>
        <p:spPr>
          <a:xfrm>
            <a:off x="1401480" y="4836960"/>
            <a:ext cx="2060280" cy="14349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Picture 6" descr=""/>
          <p:cNvPicPr/>
          <p:nvPr/>
        </p:nvPicPr>
        <p:blipFill>
          <a:blip r:embed="rId4"/>
          <a:stretch/>
        </p:blipFill>
        <p:spPr>
          <a:xfrm>
            <a:off x="6552360" y="4836960"/>
            <a:ext cx="2004120" cy="1323720"/>
          </a:xfrm>
          <a:prstGeom prst="rect">
            <a:avLst/>
          </a:prstGeom>
          <a:noFill/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8072280" cy="69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50000"/>
              </a:lnSpc>
              <a:buNone/>
            </a:pP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ДИРЕКТОР - ТРАНСЛЯТОР</a:t>
            </a:r>
            <a:br>
              <a:rPr sz="2400"/>
            </a:b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11" name="Rectangle 1"/>
          <p:cNvSpPr/>
          <p:nvPr/>
        </p:nvSpPr>
        <p:spPr>
          <a:xfrm>
            <a:off x="0" y="1139400"/>
            <a:ext cx="4142880" cy="1796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2" name="Picture 2" descr=""/>
          <p:cNvPicPr/>
          <p:nvPr/>
        </p:nvPicPr>
        <p:blipFill>
          <a:blip r:embed="rId1"/>
          <a:stretch/>
        </p:blipFill>
        <p:spPr>
          <a:xfrm>
            <a:off x="5958360" y="1091160"/>
            <a:ext cx="2683800" cy="3057480"/>
          </a:xfrm>
          <a:prstGeom prst="rect">
            <a:avLst/>
          </a:prstGeom>
          <a:solidFill>
            <a:srgbClr val="ededed"/>
          </a:solidFill>
          <a:ln cap="rnd" w="190500">
            <a:solidFill>
              <a:srgbClr val="ffffff"/>
            </a:solidFill>
            <a:round/>
          </a:ln>
          <a:effectLst>
            <a:outerShdw algn="tl" blurRad="36360" dir="11400479" dist="12429" rotWithShape="0">
              <a:srgbClr val="000000">
                <a:alpha val="33000"/>
              </a:srgbClr>
            </a:outerShdw>
          </a:effectLst>
          <a:scene3d>
            <a:camera prst="perspectiveLeft"/>
            <a:lightRig dir="t" rig="sof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3" name="Picture 3" descr=""/>
          <p:cNvPicPr/>
          <p:nvPr/>
        </p:nvPicPr>
        <p:blipFill>
          <a:blip r:embed="rId2"/>
          <a:stretch/>
        </p:blipFill>
        <p:spPr>
          <a:xfrm>
            <a:off x="251640" y="1130040"/>
            <a:ext cx="2844720" cy="30906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  <a:scene3d>
            <a:camera prst="perspectiveRight"/>
            <a:lightRig dir="t" rig="threePt"/>
          </a:scene3d>
        </p:spPr>
      </p:pic>
      <p:sp>
        <p:nvSpPr>
          <p:cNvPr id="114" name="Прямоугольник 2"/>
          <p:cNvSpPr/>
          <p:nvPr/>
        </p:nvSpPr>
        <p:spPr>
          <a:xfrm>
            <a:off x="2195640" y="5733360"/>
            <a:ext cx="4571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rgbClr val="002060"/>
                </a:solidFill>
                <a:uFillTx/>
                <a:latin typeface="Calibri"/>
              </a:rPr>
              <a:t>Не сухие отчёты, а многогранная жизнь организации.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Прямоугольник 3"/>
          <p:cNvSpPr/>
          <p:nvPr/>
        </p:nvSpPr>
        <p:spPr>
          <a:xfrm>
            <a:off x="2493000" y="4990680"/>
            <a:ext cx="4571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Сентябрь 2023:</a:t>
            </a:r>
            <a:r>
              <a:rPr b="0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 150 подписчиков 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Октябрь 2026:</a:t>
            </a:r>
            <a:r>
              <a:rPr b="0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 850+ подписчиков</a:t>
            </a: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 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6" name="Picture 2" descr=""/>
          <p:cNvPicPr/>
          <p:nvPr/>
        </p:nvPicPr>
        <p:blipFill>
          <a:blip r:embed="rId3"/>
          <a:stretch/>
        </p:blipFill>
        <p:spPr>
          <a:xfrm>
            <a:off x="179640" y="4940280"/>
            <a:ext cx="2232000" cy="150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Picture 2" descr=""/>
          <p:cNvPicPr/>
          <p:nvPr/>
        </p:nvPicPr>
        <p:blipFill>
          <a:blip r:embed="rId4"/>
          <a:stretch/>
        </p:blipFill>
        <p:spPr>
          <a:xfrm>
            <a:off x="6767640" y="4944960"/>
            <a:ext cx="2000160" cy="1500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Picture 5" descr=""/>
          <p:cNvPicPr/>
          <p:nvPr/>
        </p:nvPicPr>
        <p:blipFill>
          <a:blip r:embed="rId5"/>
          <a:stretch/>
        </p:blipFill>
        <p:spPr>
          <a:xfrm>
            <a:off x="3116520" y="3069000"/>
            <a:ext cx="2730240" cy="164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Picture 5" descr=""/>
          <p:cNvPicPr/>
          <p:nvPr/>
        </p:nvPicPr>
        <p:blipFill>
          <a:blip r:embed="rId6"/>
          <a:stretch/>
        </p:blipFill>
        <p:spPr>
          <a:xfrm>
            <a:off x="3506400" y="1091160"/>
            <a:ext cx="1950120" cy="145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807228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50000"/>
              </a:lnSpc>
              <a:buNone/>
            </a:pP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Телеграм-канал директора с сентября 2023 г.</a:t>
            </a:r>
            <a:br>
              <a:rPr sz="2400"/>
            </a:b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Канал в МАКС с сентября 2025 г.</a:t>
            </a:r>
            <a:br>
              <a:rPr sz="2400"/>
            </a:b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1" name="Rectangle 1"/>
          <p:cNvSpPr/>
          <p:nvPr/>
        </p:nvSpPr>
        <p:spPr>
          <a:xfrm>
            <a:off x="0" y="-156600"/>
            <a:ext cx="5363640" cy="2893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Times New Roman"/>
                <a:ea typeface="Calibri"/>
              </a:rPr>
              <a:t>Основные рубрики: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Педсовет решил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Мы учимся: семинары, практикумы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Достижения педагогов гимназии»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2" name="Picture 2" descr=""/>
          <p:cNvPicPr/>
          <p:nvPr/>
        </p:nvPicPr>
        <p:blipFill>
          <a:blip r:embed="rId1"/>
          <a:srcRect l="33487" t="2928" r="37953" b="12106"/>
          <a:stretch/>
        </p:blipFill>
        <p:spPr>
          <a:xfrm>
            <a:off x="2483640" y="3030480"/>
            <a:ext cx="2088000" cy="3558960"/>
          </a:xfrm>
          <a:prstGeom prst="rect">
            <a:avLst/>
          </a:prstGeom>
          <a:noFill/>
          <a:ln w="9525">
            <a:solidFill>
              <a:srgbClr val="002060"/>
            </a:solidFill>
            <a:miter/>
          </a:ln>
        </p:spPr>
      </p:pic>
      <p:pic>
        <p:nvPicPr>
          <p:cNvPr id="123" name="Picture 3" descr=""/>
          <p:cNvPicPr/>
          <p:nvPr/>
        </p:nvPicPr>
        <p:blipFill>
          <a:blip r:embed="rId2"/>
          <a:stretch/>
        </p:blipFill>
        <p:spPr>
          <a:xfrm>
            <a:off x="323640" y="3017160"/>
            <a:ext cx="1910520" cy="35280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24" name="Picture 4" descr=""/>
          <p:cNvPicPr/>
          <p:nvPr/>
        </p:nvPicPr>
        <p:blipFill>
          <a:blip r:embed="rId3"/>
          <a:stretch/>
        </p:blipFill>
        <p:spPr>
          <a:xfrm>
            <a:off x="4788000" y="3008160"/>
            <a:ext cx="1929240" cy="35812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25" name="Picture 5" descr=""/>
          <p:cNvPicPr/>
          <p:nvPr/>
        </p:nvPicPr>
        <p:blipFill>
          <a:blip r:embed="rId4"/>
          <a:stretch/>
        </p:blipFill>
        <p:spPr>
          <a:xfrm>
            <a:off x="7020360" y="3008160"/>
            <a:ext cx="1918800" cy="35812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807228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50000"/>
              </a:lnSpc>
              <a:buNone/>
            </a:pP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Телеграм-канал директора с сентября 2023 г.</a:t>
            </a:r>
            <a:br>
              <a:rPr sz="2400"/>
            </a:b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Канал в МАКС с сентября 2025 г.</a:t>
            </a:r>
            <a:br>
              <a:rPr sz="2400"/>
            </a:b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7" name="Rectangle 1"/>
          <p:cNvSpPr/>
          <p:nvPr/>
        </p:nvSpPr>
        <p:spPr>
          <a:xfrm>
            <a:off x="107640" y="-300600"/>
            <a:ext cx="5472360" cy="2893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Times New Roman"/>
                <a:ea typeface="Calibri"/>
              </a:rPr>
              <a:t>Основные рубрики: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Достижения учащихся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Работа советника директора по воспитанию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«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Воспитательная жизнь гимназии</a:t>
            </a:r>
            <a:r>
              <a:rPr b="1" lang="ru-RU" sz="1600" strike="noStrike" u="none">
                <a:solidFill>
                  <a:srgbClr val="002060"/>
                </a:solidFill>
                <a:uFillTx/>
                <a:latin typeface="Calibri"/>
                <a:ea typeface="Calibri"/>
              </a:rPr>
              <a:t>»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28" name="Picture 4" descr=""/>
          <p:cNvPicPr/>
          <p:nvPr/>
        </p:nvPicPr>
        <p:blipFill>
          <a:blip r:embed="rId1"/>
          <a:srcRect l="33523" t="3125" r="37917" b="13863"/>
          <a:stretch/>
        </p:blipFill>
        <p:spPr>
          <a:xfrm>
            <a:off x="4536000" y="2700360"/>
            <a:ext cx="2088000" cy="3834360"/>
          </a:xfrm>
          <a:prstGeom prst="rect">
            <a:avLst/>
          </a:prstGeom>
          <a:noFill/>
          <a:ln w="9525">
            <a:solidFill>
              <a:srgbClr val="002060"/>
            </a:solidFill>
            <a:miter/>
          </a:ln>
        </p:spPr>
      </p:pic>
      <p:pic>
        <p:nvPicPr>
          <p:cNvPr id="129" name="Picture 6" descr=""/>
          <p:cNvPicPr/>
          <p:nvPr/>
        </p:nvPicPr>
        <p:blipFill>
          <a:blip r:embed="rId2"/>
          <a:srcRect l="33523" t="3125" r="38465" b="11914"/>
          <a:stretch/>
        </p:blipFill>
        <p:spPr>
          <a:xfrm>
            <a:off x="2267640" y="2732400"/>
            <a:ext cx="2070360" cy="3802320"/>
          </a:xfrm>
          <a:prstGeom prst="rect">
            <a:avLst/>
          </a:prstGeom>
          <a:noFill/>
          <a:ln w="9525">
            <a:solidFill>
              <a:srgbClr val="002060"/>
            </a:solidFill>
            <a:miter/>
          </a:ln>
        </p:spPr>
      </p:pic>
      <p:pic>
        <p:nvPicPr>
          <p:cNvPr id="130" name="Picture 9" descr=""/>
          <p:cNvPicPr/>
          <p:nvPr/>
        </p:nvPicPr>
        <p:blipFill>
          <a:blip r:embed="rId3"/>
          <a:srcRect l="33523" t="3125" r="38465" b="13863"/>
          <a:stretch/>
        </p:blipFill>
        <p:spPr>
          <a:xfrm>
            <a:off x="138240" y="2732400"/>
            <a:ext cx="2036160" cy="3802320"/>
          </a:xfrm>
          <a:prstGeom prst="rect">
            <a:avLst/>
          </a:prstGeom>
          <a:noFill/>
          <a:ln w="9525">
            <a:solidFill>
              <a:srgbClr val="002060"/>
            </a:solidFill>
            <a:miter/>
          </a:ln>
        </p:spPr>
      </p:pic>
      <p:pic>
        <p:nvPicPr>
          <p:cNvPr id="131" name="Picture 2" descr=""/>
          <p:cNvPicPr/>
          <p:nvPr/>
        </p:nvPicPr>
        <p:blipFill>
          <a:blip r:embed="rId4"/>
          <a:stretch/>
        </p:blipFill>
        <p:spPr>
          <a:xfrm>
            <a:off x="6804360" y="2707920"/>
            <a:ext cx="2071080" cy="385884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807228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50000"/>
              </a:lnSpc>
              <a:buNone/>
            </a:pP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Телеграм-канал директора с сентября 2023 г.</a:t>
            </a:r>
            <a:br>
              <a:rPr sz="2400"/>
            </a:br>
            <a:r>
              <a:rPr b="1" lang="ru-RU" sz="2400" strike="noStrike" u="none" cap="all">
                <a:solidFill>
                  <a:srgbClr val="002060"/>
                </a:solidFill>
                <a:uFillTx/>
                <a:latin typeface="Times New Roman"/>
              </a:rPr>
              <a:t>Канал в МАКС с сентября 2025 г.</a:t>
            </a:r>
            <a:br>
              <a:rPr sz="2400"/>
            </a:b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3" name="Rectangle 1"/>
          <p:cNvSpPr/>
          <p:nvPr/>
        </p:nvSpPr>
        <p:spPr>
          <a:xfrm>
            <a:off x="107640" y="-300600"/>
            <a:ext cx="7128360" cy="2893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Times New Roman"/>
                <a:ea typeface="Calibri"/>
              </a:rPr>
              <a:t>Основные рубрики: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«Новости города, региона, страны»;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«Истории успеха наших выпускников»;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trike="noStrike" u="none">
                <a:solidFill>
                  <a:srgbClr val="002060"/>
                </a:solidFill>
                <a:uFillTx/>
                <a:latin typeface="Times New Roman"/>
                <a:ea typeface="Calibri"/>
              </a:rPr>
              <a:t>репосты с каналов Главы города, Губернатора и Президента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34" name="Picture 2" descr=""/>
          <p:cNvPicPr/>
          <p:nvPr/>
        </p:nvPicPr>
        <p:blipFill>
          <a:blip r:embed="rId1"/>
          <a:stretch/>
        </p:blipFill>
        <p:spPr>
          <a:xfrm>
            <a:off x="323640" y="2781000"/>
            <a:ext cx="1872000" cy="366192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35" name="Picture 3" descr=""/>
          <p:cNvPicPr/>
          <p:nvPr/>
        </p:nvPicPr>
        <p:blipFill>
          <a:blip r:embed="rId2"/>
          <a:stretch/>
        </p:blipFill>
        <p:spPr>
          <a:xfrm>
            <a:off x="2339640" y="2781000"/>
            <a:ext cx="1944000" cy="37188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36" name="Picture 4" descr=""/>
          <p:cNvPicPr/>
          <p:nvPr/>
        </p:nvPicPr>
        <p:blipFill>
          <a:blip r:embed="rId3"/>
          <a:stretch/>
        </p:blipFill>
        <p:spPr>
          <a:xfrm>
            <a:off x="4500000" y="2788920"/>
            <a:ext cx="2016000" cy="37108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37" name="Picture 5" descr=""/>
          <p:cNvPicPr/>
          <p:nvPr/>
        </p:nvPicPr>
        <p:blipFill>
          <a:blip r:embed="rId4"/>
          <a:stretch/>
        </p:blipFill>
        <p:spPr>
          <a:xfrm>
            <a:off x="6732360" y="2781000"/>
            <a:ext cx="1970280" cy="36957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42960" y="214200"/>
            <a:ext cx="7772040" cy="99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002060"/>
                </a:solidFill>
                <a:uFillTx/>
                <a:latin typeface="Times New Roman"/>
              </a:rPr>
              <a:t>ТРАСФОРМАЦИЯ:</a:t>
            </a:r>
            <a:br>
              <a:rPr sz="2800"/>
            </a:br>
            <a:r>
              <a:rPr b="1" lang="ru-RU" sz="2800" strike="noStrike" u="none" cap="all">
                <a:solidFill>
                  <a:srgbClr val="002060"/>
                </a:solidFill>
                <a:uFillTx/>
                <a:latin typeface="Times New Roman"/>
              </a:rPr>
              <a:t>ЭЛЕКТРОННЫЙ ЖУРНАЛ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757080" y="5805360"/>
            <a:ext cx="7772040" cy="68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lnSpcReduction="9999"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«Цифра стала прозрачным стеклом, а душа — теплом, 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которое через него передаётся»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322560" y="3107880"/>
            <a:ext cx="4591080" cy="26640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41" name="Picture 3" descr=""/>
          <p:cNvPicPr/>
          <p:nvPr/>
        </p:nvPicPr>
        <p:blipFill>
          <a:blip r:embed="rId2"/>
          <a:stretch/>
        </p:blipFill>
        <p:spPr>
          <a:xfrm>
            <a:off x="4068000" y="1209240"/>
            <a:ext cx="4887000" cy="26974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142" name="Picture 4" descr=""/>
          <p:cNvPicPr/>
          <p:nvPr/>
        </p:nvPicPr>
        <p:blipFill>
          <a:blip r:embed="rId3"/>
          <a:stretch/>
        </p:blipFill>
        <p:spPr>
          <a:xfrm>
            <a:off x="5652000" y="4039920"/>
            <a:ext cx="2708280" cy="1699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Picture 5" descr=""/>
          <p:cNvPicPr/>
          <p:nvPr/>
        </p:nvPicPr>
        <p:blipFill>
          <a:blip r:embed="rId4"/>
          <a:stretch/>
        </p:blipFill>
        <p:spPr>
          <a:xfrm>
            <a:off x="827640" y="1268640"/>
            <a:ext cx="2721960" cy="1656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66200" y="11664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200" strike="noStrike" u="none" cap="all">
                <a:solidFill>
                  <a:srgbClr val="002060"/>
                </a:solidFill>
                <a:uFillTx/>
                <a:latin typeface="Times New Roman"/>
              </a:rPr>
              <a:t>«Директор на связи»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5" name="Текст 2"/>
          <p:cNvSpPr/>
          <p:nvPr/>
        </p:nvSpPr>
        <p:spPr>
          <a:xfrm>
            <a:off x="928800" y="5929200"/>
            <a:ext cx="7772040" cy="69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fontScale="6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b="1" lang="ru-RU" sz="3200" strike="noStrike" u="none">
                <a:solidFill>
                  <a:srgbClr val="002060"/>
                </a:solidFill>
                <a:uFillTx/>
                <a:latin typeface="Calibri"/>
              </a:rPr>
              <a:t>онлайн-передача раз в две недели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b="1" lang="ru-RU" sz="3200" strike="noStrike" u="none">
                <a:solidFill>
                  <a:srgbClr val="002060"/>
                </a:solidFill>
                <a:uFillTx/>
                <a:latin typeface="Calibri"/>
              </a:rPr>
              <a:t>ведущая — Белоусова Н.А., член Союза журналистов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6" name="Picture 2" descr=""/>
          <p:cNvPicPr/>
          <p:nvPr/>
        </p:nvPicPr>
        <p:blipFill>
          <a:blip r:embed="rId1"/>
          <a:srcRect l="6623" t="-2698" r="10087" b="6172"/>
          <a:stretch/>
        </p:blipFill>
        <p:spPr>
          <a:xfrm>
            <a:off x="179640" y="3041640"/>
            <a:ext cx="2412720" cy="257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Picture 3" descr=""/>
          <p:cNvPicPr/>
          <p:nvPr/>
        </p:nvPicPr>
        <p:blipFill>
          <a:blip r:embed="rId2"/>
          <a:srcRect l="16038" t="0" r="-8373" b="0"/>
          <a:stretch/>
        </p:blipFill>
        <p:spPr>
          <a:xfrm>
            <a:off x="6012000" y="3041640"/>
            <a:ext cx="3035520" cy="2803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Изображение 3" descr="rugpt-io_image_30-09-26-09-43-59 — копия"/>
          <p:cNvPicPr/>
          <p:nvPr/>
        </p:nvPicPr>
        <p:blipFill>
          <a:blip r:embed="rId3"/>
          <a:stretch/>
        </p:blipFill>
        <p:spPr>
          <a:xfrm>
            <a:off x="2771640" y="980640"/>
            <a:ext cx="3080880" cy="30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Прямоугольник 2"/>
          <p:cNvSpPr/>
          <p:nvPr/>
        </p:nvSpPr>
        <p:spPr>
          <a:xfrm>
            <a:off x="2771640" y="4443480"/>
            <a:ext cx="28800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18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говорим о важном, простым понятным любому обывателю языком 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200" strike="noStrike" u="none" cap="all">
                <a:solidFill>
                  <a:srgbClr val="002060"/>
                </a:solidFill>
                <a:uFillTx/>
                <a:latin typeface="Times New Roman"/>
              </a:rPr>
              <a:t>«Директор на связи»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51" name="Текст 2"/>
          <p:cNvSpPr/>
          <p:nvPr/>
        </p:nvSpPr>
        <p:spPr>
          <a:xfrm>
            <a:off x="928800" y="5929200"/>
            <a:ext cx="7772040" cy="69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b="1" lang="ru-RU" sz="3200" strike="noStrike" u="none">
                <a:solidFill>
                  <a:srgbClr val="002060"/>
                </a:solidFill>
                <a:uFillTx/>
                <a:latin typeface="Calibri"/>
              </a:rPr>
              <a:t>Анонс эфира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2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71320" y="1285920"/>
            <a:ext cx="8127720" cy="457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restart="whenNotActive" nodeType="interactiveSeq" fill="hold">
                <p:stCondLst>
                  <p:cond delay="0" evt="onClick">
                    <p:tgtEl>
                      <p:spTgt spid="152"/>
                    </p:tgtEl>
                  </p:cond>
                </p:stCondLst>
                <p:childTnLst>
                  <p:par>
                    <p:cTn id="3" fill="hold">
                      <p:stCondLst>
                        <p:cond delay="0" evt="onClick">
                          <p:tgtEl>
                            <p:spTgt spid="152"/>
                          </p:tgtEl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>
              <p:cMediaNode>
                <p:cTn>
                  <p:stCondLst>
                    <p:cond delay="indefinite"/>
                  </p:stCondLst>
                  <p:endCondLst>
                    <p:cond delay="0" evt="onNext"/>
                    <p:cond delay="0" evt="onPrev"/>
                  </p:endCondLst>
                </p:cTn>
                <p:tgtEl>
                  <p:spTgt spid="15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933120" y="476640"/>
            <a:ext cx="7217280" cy="52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2800"/>
            </a:br>
            <a:br>
              <a:rPr sz="2800"/>
            </a:br>
            <a:br>
              <a:rPr sz="2800"/>
            </a:br>
            <a:r>
              <a:rPr b="1" lang="ru-RU" sz="2800" strike="noStrike" u="none">
                <a:solidFill>
                  <a:srgbClr val="002060"/>
                </a:solidFill>
                <a:uFillTx/>
                <a:latin typeface="Trebuchet MS"/>
              </a:rPr>
              <a:t> </a:t>
            </a:r>
            <a:br>
              <a:rPr sz="2800"/>
            </a:br>
            <a:r>
              <a:rPr b="1" lang="ru-RU" sz="2800" strike="noStrike" u="none">
                <a:solidFill>
                  <a:srgbClr val="002060"/>
                </a:solidFill>
                <a:uFillTx/>
                <a:latin typeface="Trebuchet MS"/>
              </a:rPr>
              <a:t>ШКОЛЬНЫЕ МЕДИАЦЕНТРЫ</a:t>
            </a:r>
            <a:br>
              <a:rPr sz="2800"/>
            </a:br>
            <a:r>
              <a:rPr b="1" lang="ru-RU" sz="2800" strike="noStrike" u="none">
                <a:solidFill>
                  <a:srgbClr val="002060"/>
                </a:solidFill>
                <a:uFillTx/>
                <a:latin typeface="Trebuchet MS"/>
              </a:rPr>
              <a:t>Гимназия - «В фокусе»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54" name="Picture 2" descr=""/>
          <p:cNvPicPr/>
          <p:nvPr/>
        </p:nvPicPr>
        <p:blipFill>
          <a:blip r:embed="rId1"/>
          <a:stretch/>
        </p:blipFill>
        <p:spPr>
          <a:xfrm>
            <a:off x="5220000" y="3357000"/>
            <a:ext cx="323640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Picture 3" descr=""/>
          <p:cNvPicPr/>
          <p:nvPr/>
        </p:nvPicPr>
        <p:blipFill>
          <a:blip r:embed="rId2"/>
          <a:stretch/>
        </p:blipFill>
        <p:spPr>
          <a:xfrm>
            <a:off x="5220000" y="1162800"/>
            <a:ext cx="3236400" cy="21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Прямоугольник 3"/>
          <p:cNvSpPr/>
          <p:nvPr/>
        </p:nvSpPr>
        <p:spPr>
          <a:xfrm>
            <a:off x="329760" y="5373360"/>
            <a:ext cx="842472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br>
              <a:rPr sz="1600"/>
            </a:br>
            <a:r>
              <a:rPr b="0" lang="ru-RU" sz="1600" strike="noStrike" u="none">
                <a:solidFill>
                  <a:srgbClr val="002060"/>
                </a:solidFill>
                <a:uFillTx/>
                <a:latin typeface="Calibri"/>
              </a:rPr>
              <a:t>В Гимназии города Юрги открыт медиа-центр, который объедияет всю работу по медийному направлению. Ребята учатся делать школьные новости, писать тексты, ораторскому искусству, умению выступать на камеру и не бояться её. В мециацентре есть телестудия, которая оснащена всем необходимым. 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7" name="Picture 5" descr=""/>
          <p:cNvPicPr/>
          <p:nvPr/>
        </p:nvPicPr>
        <p:blipFill>
          <a:blip r:embed="rId3"/>
          <a:stretch/>
        </p:blipFill>
        <p:spPr>
          <a:xfrm>
            <a:off x="514440" y="3441600"/>
            <a:ext cx="3409200" cy="2206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6" descr=""/>
          <p:cNvPicPr/>
          <p:nvPr/>
        </p:nvPicPr>
        <p:blipFill>
          <a:blip r:embed="rId4"/>
          <a:stretch/>
        </p:blipFill>
        <p:spPr>
          <a:xfrm>
            <a:off x="510840" y="1066680"/>
            <a:ext cx="3412440" cy="2278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875520" y="45000"/>
            <a:ext cx="7217280" cy="1600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Организация официальных сообществ в социальных сетях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875160" y="2652840"/>
            <a:ext cx="7335000" cy="3436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Использование социальных сетей как основного инструмента для информирования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Инструмент для информирования всех участников образовательного процесса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Официальные сообщества в социальных сетях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Информационная среда и медиацентр гимназии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</a:pP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95120" y="-988200"/>
            <a:ext cx="8424000" cy="1919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Навигация и рубрикация контента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5076000" y="1461600"/>
            <a:ext cx="3543840" cy="338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Trebuchet MS"/>
              </a:rPr>
              <a:t>Разработка удобной навигации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Trebuchet MS"/>
              </a:rPr>
              <a:t>Разделение контента по рубрикам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283320" indent="-283320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Trebuchet MS"/>
              </a:rPr>
              <a:t>От учебных достижений до внеклассных мероприятий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</a:pP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63" name="Изображение 4" descr="2026-10-14_10-48-29"/>
          <p:cNvPicPr/>
          <p:nvPr/>
        </p:nvPicPr>
        <p:blipFill>
          <a:blip r:embed="rId1"/>
          <a:stretch/>
        </p:blipFill>
        <p:spPr>
          <a:xfrm>
            <a:off x="195120" y="1008360"/>
            <a:ext cx="4752000" cy="399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Изображение 5" descr="2026-10-14_10-52-23"/>
          <p:cNvPicPr/>
          <p:nvPr/>
        </p:nvPicPr>
        <p:blipFill>
          <a:blip r:embed="rId2"/>
          <a:stretch/>
        </p:blipFill>
        <p:spPr>
          <a:xfrm>
            <a:off x="3116880" y="4143960"/>
            <a:ext cx="2584080" cy="22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5" name="Изображение 7" descr="2026-10-14_10-56-15"/>
          <p:cNvPicPr/>
          <p:nvPr/>
        </p:nvPicPr>
        <p:blipFill>
          <a:blip r:embed="rId3"/>
          <a:stretch/>
        </p:blipFill>
        <p:spPr>
          <a:xfrm>
            <a:off x="195120" y="4078080"/>
            <a:ext cx="2754720" cy="22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Изображение 8" descr="2026-10-14_10-55-21"/>
          <p:cNvPicPr/>
          <p:nvPr/>
        </p:nvPicPr>
        <p:blipFill>
          <a:blip r:embed="rId4"/>
          <a:stretch/>
        </p:blipFill>
        <p:spPr>
          <a:xfrm>
            <a:off x="5868360" y="4143960"/>
            <a:ext cx="2667960" cy="2257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875520" y="76320"/>
            <a:ext cx="798228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Роль школьного медиацентра в жизни гимназии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874440" y="2652840"/>
            <a:ext cx="4045680" cy="3436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Медиацентр как ключевой элемент системы, позволяющий держать всех участников в курсе актуальных событий гимназии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69" name="Picture Placeholder 3"/>
          <p:cNvSpPr/>
          <p:nvPr/>
        </p:nvSpPr>
        <p:spPr>
          <a:xfrm>
            <a:off x="5488560" y="1447920"/>
            <a:ext cx="3160080" cy="4213800"/>
          </a:xfrm>
          <a:prstGeom prst="ellipse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875520" y="136440"/>
            <a:ext cx="7200720" cy="165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Еженедельный новостной дайджест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5077800" y="2624400"/>
            <a:ext cx="3724560" cy="2345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Регулярная публикация итогового новостного дайджеста для оперативного информирования о прошедшей неделе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72" name="Изображение 5" descr="30ab2aed-0027-415f-a441-5c29edb2bf5a"/>
          <p:cNvPicPr/>
          <p:nvPr/>
        </p:nvPicPr>
        <p:blipFill>
          <a:blip r:embed="rId1"/>
          <a:stretch/>
        </p:blipFill>
        <p:spPr>
          <a:xfrm>
            <a:off x="226800" y="2011680"/>
            <a:ext cx="4568760" cy="3428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875520" y="-299520"/>
            <a:ext cx="7200720" cy="159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Медиапроект «Взгляд снизу»: диалог поколений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875520" y="2023920"/>
            <a:ext cx="3497400" cy="333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Ежемесячная передача, где старшеклассники в неформальной обстановке обсуждают важные темы с учениками младших и средних классов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5" name="Picture Placeholder 3"/>
          <p:cNvSpPr/>
          <p:nvPr/>
        </p:nvSpPr>
        <p:spPr>
          <a:xfrm>
            <a:off x="5070960" y="1321920"/>
            <a:ext cx="3160080" cy="4213800"/>
          </a:xfrm>
          <a:prstGeom prst="ellipse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875520" y="45000"/>
            <a:ext cx="7333920" cy="1600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Проект «Директор на связи»: решение актуальных вопросов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762480" y="1845000"/>
            <a:ext cx="4188600" cy="343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Прямые эфиры с директором, где разбираются самые наболевшие темы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28332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Записи бесед доступны в официальных сообществах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</a:pP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78" name="Изображение 3" descr="rugpt-io_image_30-09-26-09-43-59 — копия"/>
          <p:cNvPicPr/>
          <p:nvPr/>
        </p:nvPicPr>
        <p:blipFill>
          <a:blip r:embed="rId1"/>
          <a:stretch/>
        </p:blipFill>
        <p:spPr>
          <a:xfrm>
            <a:off x="5027400" y="1700640"/>
            <a:ext cx="3757320" cy="4743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Изображение 5" descr="2026-10-14_13-20-36"/>
          <p:cNvPicPr/>
          <p:nvPr/>
        </p:nvPicPr>
        <p:blipFill>
          <a:blip r:embed="rId2"/>
          <a:srcRect l="11112" t="1050" r="10533" b="25211"/>
          <a:stretch/>
        </p:blipFill>
        <p:spPr>
          <a:xfrm>
            <a:off x="762480" y="3637800"/>
            <a:ext cx="4075920" cy="2876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51640" y="548640"/>
            <a:ext cx="640836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Медиацентр как площадка для самореализации учеников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942120" y="2048040"/>
            <a:ext cx="4738680" cy="343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Место, где ребята находят своё призвание, работая над реальными медиапроектами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82" name="Изображение 3" descr=""/>
          <p:cNvPicPr/>
          <p:nvPr/>
        </p:nvPicPr>
        <p:blipFill>
          <a:blip r:embed="rId1"/>
          <a:stretch/>
        </p:blipFill>
        <p:spPr>
          <a:xfrm>
            <a:off x="942480" y="3874680"/>
            <a:ext cx="3527280" cy="257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Изображение 4" descr="aecd5e99-7146-4076-a398-7d034c124d10"/>
          <p:cNvPicPr/>
          <p:nvPr/>
        </p:nvPicPr>
        <p:blipFill>
          <a:blip r:embed="rId2"/>
          <a:stretch/>
        </p:blipFill>
        <p:spPr>
          <a:xfrm>
            <a:off x="6858720" y="426600"/>
            <a:ext cx="1815480" cy="32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Изображение 7" descr="4228d24e-b9d8-40c2-abca-6ef3b13d84c4"/>
          <p:cNvPicPr/>
          <p:nvPr/>
        </p:nvPicPr>
        <p:blipFill>
          <a:blip r:embed="rId3"/>
          <a:stretch/>
        </p:blipFill>
        <p:spPr>
          <a:xfrm>
            <a:off x="5248440" y="3874680"/>
            <a:ext cx="3420000" cy="2572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807120" y="684000"/>
            <a:ext cx="3771720" cy="165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>
                <a:solidFill>
                  <a:srgbClr val="002060"/>
                </a:solidFill>
                <a:uFillTx/>
                <a:latin typeface="Trebuchet MS"/>
              </a:rPr>
              <a:t>Профессиональные навыки и развитие талантов</a:t>
            </a: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807120" y="2949840"/>
            <a:ext cx="3497400" cy="333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Работа в кадре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Написание текстов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rebuchet MS"/>
              </a:rPr>
              <a:t>Монтаж видео и проведение интервью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87" name="Изображение 5" descr="32d99701-2e34-4b0e-bc54-42c726ae8c86"/>
          <p:cNvPicPr/>
          <p:nvPr/>
        </p:nvPicPr>
        <p:blipFill>
          <a:blip r:embed="rId1"/>
          <a:stretch/>
        </p:blipFill>
        <p:spPr>
          <a:xfrm>
            <a:off x="4918680" y="527760"/>
            <a:ext cx="3372120" cy="299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Изображение 2" descr="aa6c35ef-5217-4448-8a57-fd7cf3357da2"/>
          <p:cNvPicPr/>
          <p:nvPr/>
        </p:nvPicPr>
        <p:blipFill>
          <a:blip r:embed="rId2"/>
          <a:stretch/>
        </p:blipFill>
        <p:spPr>
          <a:xfrm>
            <a:off x="4918680" y="3728880"/>
            <a:ext cx="3393000" cy="2997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Замещающее содержимое 4" descr=""/>
          <p:cNvPicPr/>
          <p:nvPr/>
        </p:nvPicPr>
        <p:blipFill>
          <a:blip r:embed="rId1"/>
          <a:stretch/>
        </p:blipFill>
        <p:spPr>
          <a:xfrm>
            <a:off x="682560" y="136440"/>
            <a:ext cx="7676280" cy="575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Текстовое поле 5"/>
          <p:cNvSpPr/>
          <p:nvPr/>
        </p:nvSpPr>
        <p:spPr>
          <a:xfrm>
            <a:off x="2052000" y="6098040"/>
            <a:ext cx="4571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sng">
                <a:solidFill>
                  <a:schemeClr val="dk1"/>
                </a:solidFill>
                <a:uFillTx/>
                <a:latin typeface="Times New Roman"/>
                <a:hlinkClick r:id="rId2"/>
              </a:rPr>
              <a:t>http://62.109.20.165/news/index.html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1" name="Изображение 6" descr=""/>
          <p:cNvPicPr/>
          <p:nvPr/>
        </p:nvPicPr>
        <p:blipFill>
          <a:blip r:embed="rId3"/>
          <a:stretch/>
        </p:blipFill>
        <p:spPr>
          <a:xfrm>
            <a:off x="5743080" y="2525400"/>
            <a:ext cx="2382480" cy="3132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7772040" cy="107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 cap="all">
                <a:solidFill>
                  <a:srgbClr val="002060"/>
                </a:solidFill>
                <a:uFillTx/>
                <a:latin typeface="Times New Roman"/>
              </a:rPr>
              <a:t>ЦИФРА – ИДЕАЛЬНЫЙ ПРОВОДНИК</a:t>
            </a:r>
            <a:br>
              <a:rPr sz="4000"/>
            </a:b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611640" y="5229360"/>
            <a:ext cx="7772040" cy="77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rgbClr val="002060"/>
                </a:solidFill>
                <a:uFillTx/>
                <a:latin typeface="Calibri"/>
              </a:rPr>
              <a:t>То, что бежит по этому проводнику — 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rgbClr val="002060"/>
                </a:solidFill>
                <a:uFillTx/>
                <a:latin typeface="Calibri"/>
              </a:rPr>
              <a:t>остаётся глубоко человеческим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94" name="Picture 3" descr=""/>
          <p:cNvPicPr/>
          <p:nvPr/>
        </p:nvPicPr>
        <p:blipFill>
          <a:blip r:embed="rId1"/>
          <a:stretch/>
        </p:blipFill>
        <p:spPr>
          <a:xfrm>
            <a:off x="5292000" y="1866600"/>
            <a:ext cx="3546720" cy="284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Прямоугольник 2"/>
          <p:cNvSpPr/>
          <p:nvPr/>
        </p:nvSpPr>
        <p:spPr>
          <a:xfrm>
            <a:off x="1619640" y="1052640"/>
            <a:ext cx="62643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трансформация: технология → человечность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6" name="Picture 4" descr=""/>
          <p:cNvPicPr/>
          <p:nvPr/>
        </p:nvPicPr>
        <p:blipFill>
          <a:blip r:embed="rId2"/>
          <a:stretch/>
        </p:blipFill>
        <p:spPr>
          <a:xfrm>
            <a:off x="286920" y="1845000"/>
            <a:ext cx="3456000" cy="284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7772040" cy="107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3600" strike="noStrike" u="none" cap="all">
                <a:solidFill>
                  <a:srgbClr val="002060"/>
                </a:solidFill>
                <a:uFillTx/>
                <a:latin typeface="Times New Roman"/>
              </a:rPr>
              <a:t>Результаты открытой экосистемы</a:t>
            </a:r>
            <a:br>
              <a:rPr sz="4000"/>
            </a:br>
            <a:endParaRPr b="0" lang="ru-RU" sz="3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71320" y="528624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ВДЦ «Орлёнок» • Киносмена • Март 2026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Елена Рожко, операторский цех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«Колоссальный опыт, где всё было по-настоящему...»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99" name="Picture 2" descr=""/>
          <p:cNvPicPr/>
          <p:nvPr/>
        </p:nvPicPr>
        <p:blipFill>
          <a:blip r:embed="rId1"/>
          <a:stretch/>
        </p:blipFill>
        <p:spPr>
          <a:xfrm>
            <a:off x="428760" y="785880"/>
            <a:ext cx="2214360" cy="2952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0" name="Picture 3" descr=""/>
          <p:cNvPicPr/>
          <p:nvPr/>
        </p:nvPicPr>
        <p:blipFill>
          <a:blip r:embed="rId2"/>
          <a:stretch/>
        </p:blipFill>
        <p:spPr>
          <a:xfrm>
            <a:off x="6500880" y="785880"/>
            <a:ext cx="2141640" cy="28555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1" name="Picture 4" descr=""/>
          <p:cNvPicPr/>
          <p:nvPr/>
        </p:nvPicPr>
        <p:blipFill>
          <a:blip r:embed="rId3"/>
          <a:srcRect l="34038" t="35153" r="38501" b="22849"/>
          <a:stretch/>
        </p:blipFill>
        <p:spPr>
          <a:xfrm>
            <a:off x="2786040" y="2000160"/>
            <a:ext cx="3571560" cy="3071520"/>
          </a:xfrm>
          <a:prstGeom prst="rect">
            <a:avLst/>
          </a:prstGeom>
          <a:noFill/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7772040" cy="73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4000" strike="noStrike" u="none" cap="all">
                <a:solidFill>
                  <a:srgbClr val="002060"/>
                </a:solidFill>
                <a:uFillTx/>
                <a:latin typeface="Calibri"/>
              </a:rPr>
              <a:t>«КреАтех-2026»</a:t>
            </a:r>
            <a:endParaRPr b="0" lang="ru-RU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500040" y="5643720"/>
            <a:ext cx="7772040" cy="107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lnSpcReduction="9999"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II Межрегиональный чемпионат-форум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17 направлений креативных индустрий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При поддержке Президентского фонда культурных инициатив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04" name="Picture 2" descr=""/>
          <p:cNvPicPr/>
          <p:nvPr/>
        </p:nvPicPr>
        <p:blipFill>
          <a:blip r:embed="rId1"/>
          <a:stretch/>
        </p:blipFill>
        <p:spPr>
          <a:xfrm>
            <a:off x="357120" y="3500280"/>
            <a:ext cx="2571480" cy="19285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" name="Picture 3" descr=""/>
          <p:cNvPicPr/>
          <p:nvPr/>
        </p:nvPicPr>
        <p:blipFill>
          <a:blip r:embed="rId2"/>
          <a:stretch/>
        </p:blipFill>
        <p:spPr>
          <a:xfrm>
            <a:off x="214200" y="285840"/>
            <a:ext cx="2428560" cy="839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" name="Picture 4" descr=""/>
          <p:cNvPicPr/>
          <p:nvPr/>
        </p:nvPicPr>
        <p:blipFill>
          <a:blip r:embed="rId3"/>
          <a:stretch/>
        </p:blipFill>
        <p:spPr>
          <a:xfrm>
            <a:off x="6572160" y="214200"/>
            <a:ext cx="2339640" cy="809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7" name="Picture 5" descr=""/>
          <p:cNvPicPr/>
          <p:nvPr/>
        </p:nvPicPr>
        <p:blipFill>
          <a:blip r:embed="rId4"/>
          <a:stretch/>
        </p:blipFill>
        <p:spPr>
          <a:xfrm>
            <a:off x="3214800" y="3500280"/>
            <a:ext cx="2571480" cy="19285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8" name="Picture 6" descr=""/>
          <p:cNvPicPr/>
          <p:nvPr/>
        </p:nvPicPr>
        <p:blipFill>
          <a:blip r:embed="rId5"/>
          <a:stretch/>
        </p:blipFill>
        <p:spPr>
          <a:xfrm>
            <a:off x="1071360" y="1285920"/>
            <a:ext cx="2641320" cy="1980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9" name="Picture 7" descr=""/>
          <p:cNvPicPr/>
          <p:nvPr/>
        </p:nvPicPr>
        <p:blipFill>
          <a:blip r:embed="rId6"/>
          <a:stretch/>
        </p:blipFill>
        <p:spPr>
          <a:xfrm>
            <a:off x="6357960" y="3357720"/>
            <a:ext cx="2089080" cy="27856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0" name="Picture 8" descr=""/>
          <p:cNvPicPr/>
          <p:nvPr/>
        </p:nvPicPr>
        <p:blipFill>
          <a:blip r:embed="rId7"/>
          <a:srcRect l="26938" t="8981" r="25289" b="48041"/>
          <a:stretch/>
        </p:blipFill>
        <p:spPr>
          <a:xfrm>
            <a:off x="4071960" y="1285920"/>
            <a:ext cx="3813480" cy="1928520"/>
          </a:xfrm>
          <a:prstGeom prst="rect">
            <a:avLst/>
          </a:prstGeom>
          <a:noFill/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7772040" cy="73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002060"/>
                </a:solidFill>
                <a:uFillTx/>
                <a:latin typeface="Calibri"/>
              </a:rPr>
              <a:t>«КреАтех-2026»: Больше, </a:t>
            </a:r>
            <a:br>
              <a:rPr sz="2800"/>
            </a:br>
            <a:r>
              <a:rPr b="1" lang="ru-RU" sz="2800" strike="noStrike" u="none" cap="all">
                <a:solidFill>
                  <a:srgbClr val="002060"/>
                </a:solidFill>
                <a:uFillTx/>
                <a:latin typeface="Calibri"/>
              </a:rPr>
              <a:t>чем просто конкурс»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467640" y="5877360"/>
            <a:ext cx="7772040" cy="863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«Площадка для творческого роста и ранней профориентации 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через практику»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13" name="Picture 3" descr=""/>
          <p:cNvPicPr/>
          <p:nvPr/>
        </p:nvPicPr>
        <p:blipFill>
          <a:blip r:embed="rId1"/>
          <a:stretch/>
        </p:blipFill>
        <p:spPr>
          <a:xfrm>
            <a:off x="107640" y="296640"/>
            <a:ext cx="2288880" cy="791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" name="Picture 4" descr=""/>
          <p:cNvPicPr/>
          <p:nvPr/>
        </p:nvPicPr>
        <p:blipFill>
          <a:blip r:embed="rId2"/>
          <a:stretch/>
        </p:blipFill>
        <p:spPr>
          <a:xfrm>
            <a:off x="6740280" y="296640"/>
            <a:ext cx="2376720" cy="8218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" name="Picture 3" descr=""/>
          <p:cNvPicPr/>
          <p:nvPr/>
        </p:nvPicPr>
        <p:blipFill>
          <a:blip r:embed="rId3"/>
          <a:stretch/>
        </p:blipFill>
        <p:spPr>
          <a:xfrm>
            <a:off x="332640" y="3707640"/>
            <a:ext cx="2307960" cy="173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2" descr=""/>
          <p:cNvPicPr/>
          <p:nvPr/>
        </p:nvPicPr>
        <p:blipFill>
          <a:blip r:embed="rId4"/>
          <a:stretch/>
        </p:blipFill>
        <p:spPr>
          <a:xfrm>
            <a:off x="6876360" y="3861000"/>
            <a:ext cx="2104200" cy="158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Picture 2" descr=""/>
          <p:cNvPicPr/>
          <p:nvPr/>
        </p:nvPicPr>
        <p:blipFill>
          <a:blip r:embed="rId5"/>
          <a:stretch/>
        </p:blipFill>
        <p:spPr>
          <a:xfrm>
            <a:off x="2724840" y="1118880"/>
            <a:ext cx="4035240" cy="37342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</p:pic>
      <p:pic>
        <p:nvPicPr>
          <p:cNvPr id="218" name="Picture 3" descr=""/>
          <p:cNvPicPr/>
          <p:nvPr/>
        </p:nvPicPr>
        <p:blipFill>
          <a:blip r:embed="rId6"/>
          <a:stretch/>
        </p:blipFill>
        <p:spPr>
          <a:xfrm>
            <a:off x="251640" y="1439280"/>
            <a:ext cx="2144880" cy="188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Picture 4" descr=""/>
          <p:cNvPicPr/>
          <p:nvPr/>
        </p:nvPicPr>
        <p:blipFill>
          <a:blip r:embed="rId7"/>
          <a:stretch/>
        </p:blipFill>
        <p:spPr>
          <a:xfrm>
            <a:off x="6870600" y="1254960"/>
            <a:ext cx="2109960" cy="2257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714240" y="214200"/>
            <a:ext cx="7772040" cy="73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1" lang="ru-RU" sz="2800" strike="noStrike" u="none" cap="all">
                <a:solidFill>
                  <a:srgbClr val="002060"/>
                </a:solidFill>
                <a:uFillTx/>
                <a:latin typeface="Calibri"/>
              </a:rPr>
              <a:t>«КреАтех-2026»: Больше, </a:t>
            </a:r>
            <a:br>
              <a:rPr sz="2800"/>
            </a:br>
            <a:r>
              <a:rPr b="1" lang="ru-RU" sz="2800" strike="noStrike" u="none" cap="all">
                <a:solidFill>
                  <a:srgbClr val="002060"/>
                </a:solidFill>
                <a:uFillTx/>
                <a:latin typeface="Calibri"/>
              </a:rPr>
              <a:t>чем просто конкурс»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21" name="Picture 3" descr=""/>
          <p:cNvPicPr/>
          <p:nvPr/>
        </p:nvPicPr>
        <p:blipFill>
          <a:blip r:embed="rId1"/>
          <a:stretch/>
        </p:blipFill>
        <p:spPr>
          <a:xfrm>
            <a:off x="107640" y="296640"/>
            <a:ext cx="2288880" cy="791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2" name="Picture 4" descr=""/>
          <p:cNvPicPr/>
          <p:nvPr/>
        </p:nvPicPr>
        <p:blipFill>
          <a:blip r:embed="rId2"/>
          <a:stretch/>
        </p:blipFill>
        <p:spPr>
          <a:xfrm>
            <a:off x="6740280" y="296640"/>
            <a:ext cx="2376720" cy="821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1763640" y="1340640"/>
            <a:ext cx="648036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5 команд = г. САНКТ ПЕТЕРБУРГ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24" name="Picture 2" descr=""/>
          <p:cNvPicPr/>
          <p:nvPr/>
        </p:nvPicPr>
        <p:blipFill>
          <a:blip r:embed="rId3"/>
          <a:stretch/>
        </p:blipFill>
        <p:spPr>
          <a:xfrm>
            <a:off x="107640" y="1979640"/>
            <a:ext cx="2932200" cy="165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Текст 3"/>
          <p:cNvSpPr/>
          <p:nvPr/>
        </p:nvSpPr>
        <p:spPr>
          <a:xfrm>
            <a:off x="107640" y="3717000"/>
            <a:ext cx="30164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Аддитивные технологии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6" name="Picture 3" descr=""/>
          <p:cNvPicPr/>
          <p:nvPr/>
        </p:nvPicPr>
        <p:blipFill>
          <a:blip r:embed="rId4"/>
          <a:stretch/>
        </p:blipFill>
        <p:spPr>
          <a:xfrm>
            <a:off x="3348000" y="1999080"/>
            <a:ext cx="2252880" cy="220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7" name="Текст 3"/>
          <p:cNvSpPr/>
          <p:nvPr/>
        </p:nvSpPr>
        <p:spPr>
          <a:xfrm>
            <a:off x="3148560" y="4299840"/>
            <a:ext cx="265140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Рисуем мультфильмы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8" name="Picture 4" descr=""/>
          <p:cNvPicPr/>
          <p:nvPr/>
        </p:nvPicPr>
        <p:blipFill>
          <a:blip r:embed="rId5"/>
          <a:stretch/>
        </p:blipFill>
        <p:spPr>
          <a:xfrm>
            <a:off x="5940000" y="2021760"/>
            <a:ext cx="2904840" cy="16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9" name="Текст 3"/>
          <p:cNvSpPr/>
          <p:nvPr/>
        </p:nvSpPr>
        <p:spPr>
          <a:xfrm>
            <a:off x="6066720" y="3861000"/>
            <a:ext cx="265140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ctr"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Анимация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30" name="Picture 5" descr=""/>
          <p:cNvPicPr/>
          <p:nvPr/>
        </p:nvPicPr>
        <p:blipFill>
          <a:blip r:embed="rId6"/>
          <a:stretch/>
        </p:blipFill>
        <p:spPr>
          <a:xfrm>
            <a:off x="257760" y="4587840"/>
            <a:ext cx="2866320" cy="157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Текст 3"/>
          <p:cNvSpPr/>
          <p:nvPr/>
        </p:nvSpPr>
        <p:spPr>
          <a:xfrm>
            <a:off x="276480" y="6237360"/>
            <a:ext cx="265140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Видеопроизводство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32" name="Picture 7" descr=""/>
          <p:cNvPicPr/>
          <p:nvPr/>
        </p:nvPicPr>
        <p:blipFill>
          <a:blip r:embed="rId7"/>
          <a:stretch/>
        </p:blipFill>
        <p:spPr>
          <a:xfrm>
            <a:off x="5411160" y="4587840"/>
            <a:ext cx="3434040" cy="169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3" name="Текст 3"/>
          <p:cNvSpPr/>
          <p:nvPr/>
        </p:nvSpPr>
        <p:spPr>
          <a:xfrm>
            <a:off x="5659200" y="6381360"/>
            <a:ext cx="265140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defTabSz="91440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ru-RU" sz="2000" strike="noStrike" u="none">
                <a:solidFill>
                  <a:srgbClr val="002060"/>
                </a:solidFill>
                <a:uFillTx/>
                <a:latin typeface="Calibri"/>
              </a:rPr>
              <a:t>Цифровые медиа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785880" y="78588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4000"/>
            </a:br>
            <a:endParaRPr b="0" lang="ru-RU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235" name="Замещающее содержимое 4" descr=""/>
          <p:cNvPicPr/>
          <p:nvPr/>
        </p:nvPicPr>
        <p:blipFill>
          <a:blip r:embed="rId1"/>
          <a:stretch/>
        </p:blipFill>
        <p:spPr>
          <a:xfrm>
            <a:off x="2184480" y="1700640"/>
            <a:ext cx="4065480" cy="252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6" name="Прямоугольник 5"/>
          <p:cNvSpPr/>
          <p:nvPr/>
        </p:nvSpPr>
        <p:spPr>
          <a:xfrm>
            <a:off x="2051640" y="260640"/>
            <a:ext cx="496836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800" strike="noStrike" u="none">
                <a:solidFill>
                  <a:srgbClr val="002060"/>
                </a:solidFill>
                <a:uFillTx/>
                <a:latin typeface="Calibri"/>
              </a:rPr>
              <a:t>Цифра — прозрачное стекло.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2800" strike="noStrike" u="none">
                <a:solidFill>
                  <a:srgbClr val="002060"/>
                </a:solidFill>
                <a:uFillTx/>
                <a:latin typeface="Calibri"/>
              </a:rPr>
              <a:t>Душа — тепло, которое через него передаётся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Прямоугольник 6"/>
          <p:cNvSpPr/>
          <p:nvPr/>
        </p:nvSpPr>
        <p:spPr>
          <a:xfrm>
            <a:off x="1816560" y="5949360"/>
            <a:ext cx="49683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ru-RU" sz="2800" strike="noStrike" u="none">
                <a:solidFill>
                  <a:srgbClr val="002060"/>
                </a:solidFill>
                <a:uFillTx/>
                <a:latin typeface="Calibri"/>
              </a:rPr>
              <a:t>СПАСИБО ЗА ВНИМАНИЕ !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Прямоугольник 7"/>
          <p:cNvSpPr/>
          <p:nvPr/>
        </p:nvSpPr>
        <p:spPr>
          <a:xfrm>
            <a:off x="3048480" y="4532040"/>
            <a:ext cx="2503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002060"/>
                </a:solidFill>
                <a:uFillTx/>
                <a:latin typeface="Calibri"/>
              </a:rPr>
              <a:t>https://vk.ru/klarisa2022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9" name="Прямоугольник 8"/>
          <p:cNvSpPr/>
          <p:nvPr/>
        </p:nvSpPr>
        <p:spPr>
          <a:xfrm>
            <a:off x="1816560" y="4913640"/>
            <a:ext cx="45716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rgbClr val="002060"/>
                </a:solidFill>
                <a:uFillTx/>
                <a:latin typeface="Calibri"/>
              </a:rPr>
              <a:t>https://max.ru/join/0RIQ1nf85_1Tdl0xyRtmuhtjBm3Hiup4BtRx8sKAJ_E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Application>LibreOffice/24.8.4.2$Linux_X86_64 LibreOffice_project/480$Build-2</Application>
  <AppVersion>15.0000</AppVersion>
  <Words>527</Words>
  <Paragraphs>125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2026-10-14T17:11:13Z</dcterms:created>
  <dc:creator>user</dc:creator>
  <dc:description/>
  <dc:language>ru-RU</dc:language>
  <cp:lastModifiedBy/>
  <dcterms:modified xsi:type="dcterms:W3CDTF">2026-10-15T16:14:35Z</dcterms:modified>
  <cp:revision>31</cp:revision>
  <dc:subject/>
  <dc:title>Школа без закрытых дверей:  как цифра объединилась  с душой образования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6</vt:i4>
  </property>
  <property fmtid="{D5CDD505-2E9C-101B-9397-08002B2CF9AE}" pid="4" name="PresentationFormat">
    <vt:lpwstr>Экран (4:3)</vt:lpwstr>
  </property>
  <property fmtid="{D5CDD505-2E9C-101B-9397-08002B2CF9AE}" pid="5" name="Slides">
    <vt:i4>25</vt:i4>
  </property>
</Properties>
</file>